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sldIdLst>
    <p:sldId id="271" r:id="rId2"/>
    <p:sldId id="270" r:id="rId3"/>
    <p:sldId id="289" r:id="rId4"/>
    <p:sldId id="290" r:id="rId5"/>
    <p:sldId id="256" r:id="rId6"/>
    <p:sldId id="272" r:id="rId7"/>
    <p:sldId id="275" r:id="rId8"/>
    <p:sldId id="269" r:id="rId9"/>
    <p:sldId id="265" r:id="rId10"/>
    <p:sldId id="266" r:id="rId11"/>
    <p:sldId id="292" r:id="rId12"/>
    <p:sldId id="293" r:id="rId13"/>
    <p:sldId id="286" r:id="rId14"/>
    <p:sldId id="282" r:id="rId15"/>
    <p:sldId id="283" r:id="rId16"/>
    <p:sldId id="284" r:id="rId17"/>
    <p:sldId id="285" r:id="rId18"/>
    <p:sldId id="278" r:id="rId19"/>
    <p:sldId id="281" r:id="rId20"/>
    <p:sldId id="276" r:id="rId21"/>
    <p:sldId id="277" r:id="rId22"/>
    <p:sldId id="291" r:id="rId23"/>
    <p:sldId id="280" r:id="rId24"/>
    <p:sldId id="279" r:id="rId25"/>
    <p:sldId id="287" r:id="rId26"/>
    <p:sldId id="29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4"/>
    <p:restoredTop sz="94586"/>
  </p:normalViewPr>
  <p:slideViewPr>
    <p:cSldViewPr snapToGrid="0" snapToObjects="1">
      <p:cViewPr>
        <p:scale>
          <a:sx n="118" d="100"/>
          <a:sy n="118" d="100"/>
        </p:scale>
        <p:origin x="792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0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3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6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7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0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8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6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2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27E69-E116-9247-BBBB-195221B375B7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75808-8BAF-484F-9631-5C8A9540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2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wresearch.org/short-reads/2022/09/23/key-facts-about-u-s-latinos-for-national-hispanic-heritage-month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FF47592-FF21-EA47-8EBD-C001C25FD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177" y="0"/>
            <a:ext cx="12189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19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9261A08-7BAF-1F43-98EC-3C710FD53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3076"/>
            <a:ext cx="11664462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50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E53127-18A6-B84F-BE0A-C648A8208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84300"/>
            <a:ext cx="10905066" cy="408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82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items, cluttered, several&#10;&#10;Description automatically generated">
            <a:extLst>
              <a:ext uri="{FF2B5EF4-FFF2-40B4-BE49-F238E27FC236}">
                <a16:creationId xmlns:a16="http://schemas.microsoft.com/office/drawing/2014/main" id="{E804FB3C-0E71-0A4D-9721-98ACB31D1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89" y="741364"/>
            <a:ext cx="4478338" cy="5308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C4B14-2B94-FA44-9184-FFB03A0641FD}"/>
              </a:ext>
            </a:extLst>
          </p:cNvPr>
          <p:cNvSpPr txBox="1"/>
          <p:nvPr/>
        </p:nvSpPr>
        <p:spPr>
          <a:xfrm>
            <a:off x="1117664" y="1330036"/>
            <a:ext cx="3927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LMSA Events Tool Kit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9A3CC46A-1C0E-EE4E-9C07-2DA6BA48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03" y="2407254"/>
            <a:ext cx="4094226" cy="352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0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CD44C9A-6A50-4537-A1E7-87D7B3620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8745ACD8-6FF0-46E3-980E-E61E28B13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ADC39B1-FCB7-4565-BF2A-D73060818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3D3DDF6F-763F-470C-AAB6-363215195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58833EB-A5B1-4D6D-ACB2-3297D57A5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7F6F5837-1913-4B0C-BD06-CFD971125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25">
              <a:extLst>
                <a:ext uri="{FF2B5EF4-FFF2-40B4-BE49-F238E27FC236}">
                  <a16:creationId xmlns:a16="http://schemas.microsoft.com/office/drawing/2014/main" id="{402E0159-56BF-479A-9741-A64E6C5ED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28FA697-7CC3-4D3D-8131-EEBA85F38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F8C34E4-B729-423D-94EE-43CA5C344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72AAC09-176F-45AE-9E85-DF6ADCCB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24">
              <a:extLst>
                <a:ext uri="{FF2B5EF4-FFF2-40B4-BE49-F238E27FC236}">
                  <a16:creationId xmlns:a16="http://schemas.microsoft.com/office/drawing/2014/main" id="{2F607FED-FC5D-43E5-ABB5-618059DBA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E6F42CA-E2A4-4FFD-92E6-29D355635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5DAF80A-901E-474A-BB84-C01DEC4BC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539B2198-86D9-4539-A1AC-8391F510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DDA2EF3-0771-40CD-BAAD-34CFD1FC3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4EB925BC-D719-4B72-B4A6-F853FB9F9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2ED42450-AD2E-4619-A9D6-F1157B9E3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Picture 2" descr="A group of boxes on a table&#10;&#10;Description automatically generated with medium confidence">
            <a:extLst>
              <a:ext uri="{FF2B5EF4-FFF2-40B4-BE49-F238E27FC236}">
                <a16:creationId xmlns:a16="http://schemas.microsoft.com/office/drawing/2014/main" id="{86EE0E79-04D8-8F40-ACB2-A98B34B0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8417" y="1635941"/>
            <a:ext cx="4240757" cy="3180568"/>
          </a:xfrm>
          <a:prstGeom prst="rect">
            <a:avLst/>
          </a:prstGeom>
        </p:spPr>
      </p:pic>
      <p:pic>
        <p:nvPicPr>
          <p:cNvPr id="5" name="Picture 4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921CC7EF-6C52-B847-9CD1-1FF7D146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303" y="885189"/>
            <a:ext cx="6242766" cy="46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9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5" name="Picture 4" descr="A picture containing indoor, vegetable&#10;&#10;Description automatically generated">
            <a:extLst>
              <a:ext uri="{FF2B5EF4-FFF2-40B4-BE49-F238E27FC236}">
                <a16:creationId xmlns:a16="http://schemas.microsoft.com/office/drawing/2014/main" id="{070F33E4-B78C-324D-AD29-F81C9CA74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74" r="1" b="18624"/>
          <a:stretch/>
        </p:blipFill>
        <p:spPr>
          <a:xfrm>
            <a:off x="1143869" y="643467"/>
            <a:ext cx="990426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6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84900-B0DD-1A4C-9FF2-724E0C7AABB9}"/>
              </a:ext>
            </a:extLst>
          </p:cNvPr>
          <p:cNvSpPr txBox="1"/>
          <p:nvPr/>
        </p:nvSpPr>
        <p:spPr>
          <a:xfrm>
            <a:off x="873102" y="2878716"/>
            <a:ext cx="5768442" cy="226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FFFFFE"/>
                </a:solidFill>
              </a:rPr>
              <a:t>Temple University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FFFFFE"/>
                </a:solidFill>
              </a:rPr>
              <a:t>Lewis Katz School of Medicine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FFFFFE"/>
                </a:solidFill>
              </a:rPr>
              <a:t>LMSA</a:t>
            </a:r>
          </a:p>
        </p:txBody>
      </p:sp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7DE55C0-CD2A-3141-9B78-9A4E6166D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0" r="2514"/>
          <a:stretch/>
        </p:blipFill>
        <p:spPr>
          <a:xfrm>
            <a:off x="7549862" y="227"/>
            <a:ext cx="4641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14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11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1" name="Rectangle 34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CC5AC2-AEB2-E04D-A01D-4C954685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2632" y="1558599"/>
            <a:ext cx="4962251" cy="3721688"/>
          </a:xfrm>
          <a:prstGeom prst="rect">
            <a:avLst/>
          </a:prstGeom>
        </p:spPr>
      </p:pic>
      <p:pic>
        <p:nvPicPr>
          <p:cNvPr id="5" name="Picture 4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EC690D5B-A825-D646-9155-282D22A8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08" y="1884411"/>
            <a:ext cx="5436594" cy="4077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003EE-7D35-E247-B602-3F96DD663C47}"/>
              </a:ext>
            </a:extLst>
          </p:cNvPr>
          <p:cNvSpPr txBox="1"/>
          <p:nvPr/>
        </p:nvSpPr>
        <p:spPr>
          <a:xfrm>
            <a:off x="6096000" y="896145"/>
            <a:ext cx="5402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Drexel University </a:t>
            </a:r>
          </a:p>
          <a:p>
            <a:pPr algn="ctr"/>
            <a:r>
              <a:rPr lang="en-US" sz="2800" dirty="0"/>
              <a:t>College of Medicine</a:t>
            </a:r>
          </a:p>
        </p:txBody>
      </p:sp>
    </p:spTree>
    <p:extLst>
      <p:ext uri="{BB962C8B-B14F-4D97-AF65-F5344CB8AC3E}">
        <p14:creationId xmlns:p14="http://schemas.microsoft.com/office/powerpoint/2010/main" val="3286938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32F136B-C851-294A-B9EA-532382C0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49315" y="1702200"/>
            <a:ext cx="3710227" cy="34536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ompass and a globe on a map&#10;&#10;Description automatically generated with low confidence">
            <a:extLst>
              <a:ext uri="{FF2B5EF4-FFF2-40B4-BE49-F238E27FC236}">
                <a16:creationId xmlns:a16="http://schemas.microsoft.com/office/drawing/2014/main" id="{DD48D728-5FC0-2B49-9EF1-0B2CC72A9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6" y="564903"/>
            <a:ext cx="3537345" cy="34990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37DA5E74-A016-3D49-B052-1201DD236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864" y="2131236"/>
            <a:ext cx="3517120" cy="44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36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4188" y="0"/>
            <a:ext cx="3421063" cy="6843713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98488" y="0"/>
            <a:ext cx="2717800" cy="6843713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1938" y="0"/>
            <a:ext cx="2944813" cy="6843713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417513" y="0"/>
            <a:ext cx="2403475" cy="6843713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9525"/>
            <a:ext cx="1771650" cy="3198813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288" y="0"/>
            <a:ext cx="1562100" cy="2228850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26725" y="9525"/>
            <a:ext cx="1539875" cy="555625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02988" y="9525"/>
            <a:ext cx="963613" cy="366713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501438" y="9525"/>
            <a:ext cx="665163" cy="257175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63" y="6016625"/>
            <a:ext cx="214313" cy="827088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47313" y="5013325"/>
            <a:ext cx="1919288" cy="1830388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494963" y="5275263"/>
            <a:ext cx="1666875" cy="1577975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641013" y="5408613"/>
            <a:ext cx="1525588" cy="1435100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802938" y="5518150"/>
            <a:ext cx="1363663" cy="1325563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D727375-C5F5-4A4A-BD1D-6C6C32D99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133" y="1237055"/>
            <a:ext cx="8820679" cy="4926677"/>
          </a:xfrm>
          <a:prstGeom prst="rect">
            <a:avLst/>
          </a:prstGeom>
        </p:spPr>
      </p:pic>
      <p:sp>
        <p:nvSpPr>
          <p:cNvPr id="36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79150" y="5694363"/>
            <a:ext cx="1187450" cy="1149350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87125" y="6049963"/>
            <a:ext cx="879475" cy="793750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8022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5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ble is filled with food&#10;&#10;Description automatically generated with medium confidence">
            <a:extLst>
              <a:ext uri="{FF2B5EF4-FFF2-40B4-BE49-F238E27FC236}">
                <a16:creationId xmlns:a16="http://schemas.microsoft.com/office/drawing/2014/main" id="{012C3CDA-B4E4-F343-8376-55951AA8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61" y="1380721"/>
            <a:ext cx="5436594" cy="4077445"/>
          </a:xfrm>
          <a:prstGeom prst="rect">
            <a:avLst/>
          </a:prstGeom>
        </p:spPr>
      </p:pic>
      <p:pic>
        <p:nvPicPr>
          <p:cNvPr id="3" name="Picture 2" descr="A group of people holding kites&#10;&#10;Description automatically generated with medium confidence">
            <a:extLst>
              <a:ext uri="{FF2B5EF4-FFF2-40B4-BE49-F238E27FC236}">
                <a16:creationId xmlns:a16="http://schemas.microsoft.com/office/drawing/2014/main" id="{542F66CB-A53D-D441-A484-E07DB8317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184" y="1380721"/>
            <a:ext cx="5436594" cy="40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350C15A-CC6C-9341-B8F8-280CC0FFC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1" y="266700"/>
            <a:ext cx="878205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49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D934BBC-B037-694D-B8D5-B3EAEF98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43" y="0"/>
            <a:ext cx="599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16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44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3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46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table with food and drinks on it&#10;&#10;Description automatically generated with low confidence">
            <a:extLst>
              <a:ext uri="{FF2B5EF4-FFF2-40B4-BE49-F238E27FC236}">
                <a16:creationId xmlns:a16="http://schemas.microsoft.com/office/drawing/2014/main" id="{73640331-CA04-3A40-B8A2-F9BD096F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61" y="1380721"/>
            <a:ext cx="5436594" cy="4077445"/>
          </a:xfrm>
          <a:prstGeom prst="rect">
            <a:avLst/>
          </a:prstGeom>
        </p:spPr>
      </p:pic>
      <p:pic>
        <p:nvPicPr>
          <p:cNvPr id="5" name="Picture 4" descr="A person standing behind a table&#10;&#10;Description automatically generated with medium confidence">
            <a:extLst>
              <a:ext uri="{FF2B5EF4-FFF2-40B4-BE49-F238E27FC236}">
                <a16:creationId xmlns:a16="http://schemas.microsoft.com/office/drawing/2014/main" id="{5418CB48-D989-D94C-AAA1-1783BE9EE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184" y="1380721"/>
            <a:ext cx="5436594" cy="40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8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82C7-3D59-CE41-ACEB-54B21762F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210330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“There is power in being seen, and there is strength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in documenting our stories”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9604-7578-CE4C-85D9-DBFD565F1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4544568"/>
            <a:ext cx="8673427" cy="68428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-Kennedi Carter-</a:t>
            </a:r>
          </a:p>
        </p:txBody>
      </p:sp>
    </p:spTree>
    <p:extLst>
      <p:ext uri="{BB962C8B-B14F-4D97-AF65-F5344CB8AC3E}">
        <p14:creationId xmlns:p14="http://schemas.microsoft.com/office/powerpoint/2010/main" val="4068121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3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mputer on a desk&#10;&#10;Description automatically generated with low confidence">
            <a:extLst>
              <a:ext uri="{FF2B5EF4-FFF2-40B4-BE49-F238E27FC236}">
                <a16:creationId xmlns:a16="http://schemas.microsoft.com/office/drawing/2014/main" id="{6CA78EF4-BBF7-F14E-A2B3-75806BDC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7" y="762000"/>
            <a:ext cx="5718768" cy="5254625"/>
          </a:xfrm>
          <a:prstGeom prst="rect">
            <a:avLst/>
          </a:prstGeom>
        </p:spPr>
      </p:pic>
      <p:pic>
        <p:nvPicPr>
          <p:cNvPr id="7" name="Picture 6" descr="A picture containing text, cup, coffee, set&#10;&#10;Description automatically generated">
            <a:extLst>
              <a:ext uri="{FF2B5EF4-FFF2-40B4-BE49-F238E27FC236}">
                <a16:creationId xmlns:a16="http://schemas.microsoft.com/office/drawing/2014/main" id="{F284C4A9-9BFF-6B46-BF77-5E4FAEB95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566" y="762000"/>
            <a:ext cx="5916147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39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5FBDAAED-0319-5240-B18A-57F75409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61" y="1341765"/>
            <a:ext cx="5436594" cy="4155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52BF4-EA97-C048-8AF9-66D5E2C0B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08" y="1341766"/>
            <a:ext cx="5436594" cy="41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05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7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loor, indoor, building, tiled&#10;&#10;Description automatically generated">
            <a:extLst>
              <a:ext uri="{FF2B5EF4-FFF2-40B4-BE49-F238E27FC236}">
                <a16:creationId xmlns:a16="http://schemas.microsoft.com/office/drawing/2014/main" id="{392CCF26-7D9B-E64F-A1E2-12540D9E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2063" y="1527599"/>
            <a:ext cx="4962251" cy="3721688"/>
          </a:xfrm>
          <a:prstGeom prst="rect">
            <a:avLst/>
          </a:prstGeom>
        </p:spPr>
      </p:pic>
      <p:pic>
        <p:nvPicPr>
          <p:cNvPr id="5" name="Picture 4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CD87CAA3-97C9-9848-A940-8433C4CC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024" y="917554"/>
            <a:ext cx="3920178" cy="4962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7BBAF-06CB-DD4E-A807-8565C0651EEF}"/>
              </a:ext>
            </a:extLst>
          </p:cNvPr>
          <p:cNvSpPr txBox="1"/>
          <p:nvPr/>
        </p:nvSpPr>
        <p:spPr>
          <a:xfrm>
            <a:off x="4331511" y="907318"/>
            <a:ext cx="2939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“If you talk to a man in a language he understands, that goes to his head.</a:t>
            </a:r>
          </a:p>
          <a:p>
            <a:pPr algn="ctr"/>
            <a:r>
              <a:rPr lang="en-US" sz="2400" b="1" dirty="0"/>
              <a:t>If you talk to him in his own language, that goes to his heart.”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-Nelson Mandela</a:t>
            </a:r>
          </a:p>
        </p:txBody>
      </p:sp>
    </p:spTree>
    <p:extLst>
      <p:ext uri="{BB962C8B-B14F-4D97-AF65-F5344CB8AC3E}">
        <p14:creationId xmlns:p14="http://schemas.microsoft.com/office/powerpoint/2010/main" val="2132960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C4E202-8B9A-414D-8D17-1A5BA29413DC}"/>
              </a:ext>
            </a:extLst>
          </p:cNvPr>
          <p:cNvSpPr txBox="1"/>
          <p:nvPr/>
        </p:nvSpPr>
        <p:spPr>
          <a:xfrm>
            <a:off x="1349830" y="1153886"/>
            <a:ext cx="10417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https://www.aamc.org/data-reports/workforce/report/diversity-medicine-facts-and-figures-2019</a:t>
            </a: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https://www.pewresearch.org/short-reads/2022/09/23/key-facts-about-u-s-latinos-for-national-hispanic-heritage-month/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7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4000"/>
                <a:lumMod val="116000"/>
              </a:schemeClr>
            </a:gs>
            <a:gs pos="100000">
              <a:schemeClr val="bg2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3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4" cy="6853238"/>
            <a:chOff x="-417513" y="0"/>
            <a:chExt cx="12584114" cy="685323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8C244A1F-7C11-45E7-AB98-65851A650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1348"/>
            <a:ext cx="12192000" cy="560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2EE07C6-3C1D-CF41-B67F-24AFDCFD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51" r="1" b="23120"/>
          <a:stretch/>
        </p:blipFill>
        <p:spPr>
          <a:xfrm>
            <a:off x="1241898" y="938318"/>
            <a:ext cx="9713297" cy="49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22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CECF94-D01C-459E-AF55-CEE99A077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7873" y="480060"/>
            <a:ext cx="538711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>
                <a:lumMod val="65000"/>
              </a:schemeClr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A06921-3C0C-4126-AF75-9499D483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8087084-CC7C-4D37-B821-F12CD3D29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27EF3C6-8AF8-41C0-B4DF-664F24087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6AD5CB4-13ED-4F2B-BA75-CA731F668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C2FD3B8-D702-4F83-BA99-D23921211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AF0D977-DBC6-44B7-93FB-3F76406CF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3ED27DF-D17E-4922-8394-821ED9253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00084EB-3C31-445C-8B2E-F43BA7ED3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5EE7F4D6-BE2E-41A9-A417-BA1AE4583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805A789-4E10-46CF-A22B-8841C1CD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9BD0D630-7987-48B7-A636-0ED234E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F4E7D46D-851A-4DA9-B24D-19DAE1FCF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BA38A754-A53E-469C-B89B-6C7FF9607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CAC17457-E557-440A-B5E0-40DFEEC89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4D697814-F310-40D2-8E79-93C18810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0CA691A3-EEBB-46A7-A973-B1E2DD112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7361B78-110B-4437-8058-4E05A4234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7B9FFE1-BC8C-4C55-AE5D-8FDD78001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F87417E-9520-42E0-84D2-0C0225481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1235F6B6-5324-426D-84BE-EF96FD430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093C61D3-C80D-4599-8280-763868B24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D6D942F2-89B9-4755-89D9-436583176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40B6375-7479-45C4-8B99-EA1CF75F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387390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>
                <a:lumMod val="65000"/>
              </a:schemeClr>
            </a:solidFill>
          </a:ln>
          <a:effectLst>
            <a:outerShdw blurRad="762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1D84AB0-372A-D140-B37F-4650B26A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138" y="988059"/>
            <a:ext cx="2426629" cy="4877647"/>
          </a:xfrm>
          <a:prstGeom prst="rect">
            <a:avLst/>
          </a:prstGeom>
        </p:spPr>
      </p:pic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5A5CF252-DA0E-C749-967E-F186BD0F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468" y="988059"/>
            <a:ext cx="2658317" cy="48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C1B98-4807-0C47-9FEE-A8B22F40B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Hispanics/Latinos in Medicine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CC92D-84D1-0F4E-92D0-026D31195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7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069FB15A-B08C-3D40-9653-235561AD5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87" y="0"/>
            <a:ext cx="862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6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BB9E91EC-52BD-094F-8E3D-1A6F89C6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4" y="245534"/>
            <a:ext cx="8915400" cy="63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77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F0C37-83E0-E847-85AF-E0164D6D2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2018</a:t>
            </a:r>
            <a:br>
              <a:rPr lang="en-US" dirty="0"/>
            </a:br>
            <a:r>
              <a:rPr lang="en-US" b="1" dirty="0"/>
              <a:t>Percentage of Full-time U.S. Medical School Faculty by Sex and Race/Ethnicity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75E94-CD60-4149-87A2-D20A84BDF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37" y="4816699"/>
            <a:ext cx="8673427" cy="4121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38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854B9E02-887C-BE40-8544-A18D2F18A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2" y="0"/>
            <a:ext cx="11769968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5282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EF0781-FB17-4F1F-B3B1-699933968C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129</Words>
  <Application>Microsoft Macintosh PowerPoint</Application>
  <PresentationFormat>Widescreen</PresentationFormat>
  <Paragraphs>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 Light</vt:lpstr>
      <vt:lpstr>Rockwell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Hispanics/Latinos in Medicine </vt:lpstr>
      <vt:lpstr>PowerPoint Presentation</vt:lpstr>
      <vt:lpstr>PowerPoint Presentation</vt:lpstr>
      <vt:lpstr> 2018 Percentage of Full-time U.S. Medical School Faculty by Sex and Race/Ethnicity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“There is power in being seen, and there is strength  in documenting our stories”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Diaz</dc:creator>
  <cp:lastModifiedBy>Victor Diaz</cp:lastModifiedBy>
  <cp:revision>2</cp:revision>
  <dcterms:created xsi:type="dcterms:W3CDTF">2023-04-24T14:43:05Z</dcterms:created>
  <dcterms:modified xsi:type="dcterms:W3CDTF">2023-04-25T15:51:29Z</dcterms:modified>
</cp:coreProperties>
</file>